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8"/>
  </p:notesMasterIdLst>
  <p:sldIdLst>
    <p:sldId id="289" r:id="rId5"/>
    <p:sldId id="346" r:id="rId6"/>
    <p:sldId id="334" r:id="rId7"/>
    <p:sldId id="286" r:id="rId8"/>
    <p:sldId id="308" r:id="rId9"/>
    <p:sldId id="311" r:id="rId10"/>
    <p:sldId id="290" r:id="rId11"/>
    <p:sldId id="293" r:id="rId12"/>
    <p:sldId id="294" r:id="rId13"/>
    <p:sldId id="296" r:id="rId14"/>
    <p:sldId id="297" r:id="rId15"/>
    <p:sldId id="304" r:id="rId16"/>
    <p:sldId id="305" r:id="rId17"/>
    <p:sldId id="332" r:id="rId18"/>
    <p:sldId id="327" r:id="rId19"/>
    <p:sldId id="352" r:id="rId20"/>
    <p:sldId id="347" r:id="rId21"/>
    <p:sldId id="292" r:id="rId22"/>
    <p:sldId id="301" r:id="rId23"/>
    <p:sldId id="300" r:id="rId24"/>
    <p:sldId id="348" r:id="rId25"/>
    <p:sldId id="345" r:id="rId26"/>
    <p:sldId id="336" r:id="rId27"/>
    <p:sldId id="314" r:id="rId28"/>
    <p:sldId id="312" r:id="rId29"/>
    <p:sldId id="333" r:id="rId30"/>
    <p:sldId id="322" r:id="rId31"/>
    <p:sldId id="340" r:id="rId32"/>
    <p:sldId id="341" r:id="rId33"/>
    <p:sldId id="257" r:id="rId34"/>
    <p:sldId id="266" r:id="rId35"/>
    <p:sldId id="354" r:id="rId36"/>
    <p:sldId id="35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Raleway" panose="020B0604020202020204" charset="0"/>
      <p:regular r:id="rId43"/>
      <p:bold r:id="rId44"/>
      <p:italic r:id="rId45"/>
      <p:boldItalic r:id="rId46"/>
    </p:embeddedFont>
    <p:embeddedFont>
      <p:font typeface="Raleway SemiBold" panose="020B0604020202020204" charset="0"/>
      <p:bold r:id="rId47"/>
      <p:boldItalic r:id="rId48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50157"/>
    <a:srgbClr val="E6A501"/>
    <a:srgbClr val="BB8601"/>
    <a:srgbClr val="FFD966"/>
    <a:srgbClr val="FFE699"/>
    <a:srgbClr val="9ABDE4"/>
    <a:srgbClr val="8CA2D8"/>
    <a:srgbClr val="7893C2"/>
    <a:srgbClr val="0B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49E61-2C4F-45A6-B7D6-D56F4B923CA3}" v="332" dt="2020-11-13T13:53:2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3EDC6-077E-49A6-998A-55D0A6F0F72B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3ED9-6FEE-45F6-B2AD-08F52D83E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92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6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26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32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61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ésultat de recherche d'images pour &quot;arrière plan design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0" y="-41656"/>
            <a:ext cx="12201510" cy="69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3895863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>
            <a:off x="8286631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 userDrawn="1"/>
        </p:nvSpPr>
        <p:spPr>
          <a:xfrm>
            <a:off x="-9508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Formation informatique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continue pour adultes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381260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Centres de formations à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Meylan</a:t>
            </a:r>
            <a:r>
              <a:rPr lang="fr-FR" sz="1100" dirty="0">
                <a:latin typeface="Raleway" panose="020B0503030101060003" pitchFamily="34" charset="0"/>
              </a:rPr>
              <a:t>, </a:t>
            </a:r>
            <a:r>
              <a:rPr lang="fr-FR" sz="1100" b="1" dirty="0">
                <a:latin typeface="Raleway" panose="020B0503030101060003" pitchFamily="34" charset="0"/>
              </a:rPr>
              <a:t>Moirans</a:t>
            </a:r>
            <a:r>
              <a:rPr lang="fr-FR" sz="1100" dirty="0">
                <a:latin typeface="Raleway" panose="020B0503030101060003" pitchFamily="34" charset="0"/>
              </a:rPr>
              <a:t> et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Sophia Antipolis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8772026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Inter entreprises – Intra entreprise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E-learning – Atelier / coaching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Classe distancielle</a:t>
            </a:r>
          </a:p>
        </p:txBody>
      </p:sp>
    </p:spTree>
    <p:extLst>
      <p:ext uri="{BB962C8B-B14F-4D97-AF65-F5344CB8AC3E}">
        <p14:creationId xmlns:p14="http://schemas.microsoft.com/office/powerpoint/2010/main" val="9120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60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32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Résultat de recherche d'images pour &quot;arrière plan design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0" y="-41656"/>
            <a:ext cx="12201510" cy="69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3895863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8286631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 userDrawn="1"/>
        </p:nvSpPr>
        <p:spPr>
          <a:xfrm>
            <a:off x="-9508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Formation informatique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continue pour adultes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4381260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Centres de formations à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Meylan</a:t>
            </a:r>
            <a:r>
              <a:rPr lang="fr-FR" sz="1100" dirty="0">
                <a:latin typeface="Raleway" panose="020B0503030101060003" pitchFamily="34" charset="0"/>
              </a:rPr>
              <a:t>, </a:t>
            </a:r>
            <a:r>
              <a:rPr lang="fr-FR" sz="1100" b="1" dirty="0">
                <a:latin typeface="Raleway" panose="020B0503030101060003" pitchFamily="34" charset="0"/>
              </a:rPr>
              <a:t>Moirans</a:t>
            </a:r>
            <a:r>
              <a:rPr lang="fr-FR" sz="1100" dirty="0">
                <a:latin typeface="Raleway" panose="020B0503030101060003" pitchFamily="34" charset="0"/>
              </a:rPr>
              <a:t> et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Sophia Antipolis</a:t>
            </a:r>
          </a:p>
        </p:txBody>
      </p:sp>
      <p:sp>
        <p:nvSpPr>
          <p:cNvPr id="16" name="ZoneTexte 15"/>
          <p:cNvSpPr txBox="1"/>
          <p:nvPr userDrawn="1"/>
        </p:nvSpPr>
        <p:spPr>
          <a:xfrm>
            <a:off x="8772026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Inter entreprises – Intra entreprise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E-learning – Atelier / coaching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Classe distancielle</a:t>
            </a:r>
          </a:p>
        </p:txBody>
      </p:sp>
    </p:spTree>
    <p:extLst>
      <p:ext uri="{BB962C8B-B14F-4D97-AF65-F5344CB8AC3E}">
        <p14:creationId xmlns:p14="http://schemas.microsoft.com/office/powerpoint/2010/main" val="366973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07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47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8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E8B79-F5C2-44A9-9818-210189346D0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66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Raleway SemiBold" panose="020B07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32084"/>
            <a:ext cx="12192000" cy="3420000"/>
          </a:xfrm>
          <a:prstGeom prst="rect">
            <a:avLst/>
          </a:prstGeom>
          <a:solidFill>
            <a:srgbClr val="FEFC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latin typeface="Raleway" panose="020B0503030101060003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77" y="374221"/>
            <a:ext cx="3699646" cy="103679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0" y="19628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Raleway" panose="020B0503030101060003" pitchFamily="34" charset="0"/>
              </a:rPr>
              <a:t>Intelligence Artificielle : Quels enjeux pour les entreprises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FE04EE-1E43-4034-ACAD-869886DC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974"/>
            <a:ext cx="12192000" cy="29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2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les mêmes principes que la régression nous pouvons classifier des données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74" y="2691824"/>
            <a:ext cx="5979770" cy="298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Learning est un ensemble de méthodes d'apprentissage automatique tentant de modéliser avec un haut niveau d’abstraction des données grâce à des architectures articulées de différentes transformations non linéaires</a:t>
            </a:r>
          </a:p>
        </p:txBody>
      </p:sp>
    </p:spTree>
    <p:extLst>
      <p:ext uri="{BB962C8B-B14F-4D97-AF65-F5344CB8AC3E}">
        <p14:creationId xmlns:p14="http://schemas.microsoft.com/office/powerpoint/2010/main" val="249726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connectée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 (1975)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33" y="3264189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chéma d'un perceptron à n entrées.">
            <a:extLst>
              <a:ext uri="{FF2B5EF4-FFF2-40B4-BE49-F238E27FC236}">
                <a16:creationId xmlns:a16="http://schemas.microsoft.com/office/drawing/2014/main" id="{174E2C21-51F6-4B59-9B81-C749BC91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17" y="2952472"/>
            <a:ext cx="4547549" cy="321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0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D6331-FA6A-4ED1-909A-5002ED68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30" name="Picture 6" descr="Introduction au deep learning avec Tensorflow | Machine Learning lab">
            <a:extLst>
              <a:ext uri="{FF2B5EF4-FFF2-40B4-BE49-F238E27FC236}">
                <a16:creationId xmlns:a16="http://schemas.microsoft.com/office/drawing/2014/main" id="{DC8127FD-9812-4BB5-A5F9-577769DF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Passage de l'image aux données</a:t>
            </a:r>
          </a:p>
          <a:p>
            <a:r>
              <a:rPr lang="fr-FR" dirty="0"/>
              <a:t>ML : par mesure</a:t>
            </a:r>
          </a:p>
          <a:p>
            <a:r>
              <a:rPr lang="fr-FR" dirty="0"/>
              <a:t>DL : automatique</a:t>
            </a:r>
          </a:p>
          <a:p>
            <a:endParaRPr lang="fr-FR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99" y="0"/>
            <a:ext cx="4253201" cy="42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77864"/>
            <a:ext cx="12191999" cy="32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/>
          <a:lstStyle/>
          <a:p>
            <a:r>
              <a:rPr lang="fr-FR" dirty="0"/>
              <a:t>Dans cet exemple les images ont été annotées par un expert avec leur catégorie</a:t>
            </a:r>
          </a:p>
        </p:txBody>
      </p:sp>
      <p:pic>
        <p:nvPicPr>
          <p:cNvPr id="1026" name="Picture 2" descr="Chaque image est labellée de sa catégor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00" y="1112912"/>
            <a:ext cx="6445197" cy="49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9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vs Programmation</a:t>
            </a:r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4" y="1453223"/>
            <a:ext cx="8282136" cy="42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8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DFA14-AD8A-4260-A5A2-93945594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Présenté par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5F71258-D50B-45D2-8ECC-04A31E827EE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Cyril Vincent</a:t>
            </a:r>
          </a:p>
          <a:p>
            <a:r>
              <a:rPr lang="fr-FR" dirty="0"/>
              <a:t>Ingénieur en Intelligence Artificielle</a:t>
            </a:r>
          </a:p>
          <a:p>
            <a:pPr lvl="1"/>
            <a:r>
              <a:rPr lang="fr-FR" dirty="0"/>
              <a:t>Consultant</a:t>
            </a:r>
          </a:p>
          <a:p>
            <a:pPr lvl="1"/>
            <a:r>
              <a:rPr lang="fr-FR" dirty="0"/>
              <a:t>Expert Python, C#, Java, </a:t>
            </a:r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dirty="0" err="1"/>
              <a:t>Keras</a:t>
            </a:r>
            <a:r>
              <a:rPr lang="fr-FR" dirty="0"/>
              <a:t>, </a:t>
            </a:r>
            <a:r>
              <a:rPr lang="fr-FR" dirty="0" err="1"/>
              <a:t>ScikitLearn</a:t>
            </a:r>
            <a:endParaRPr lang="fr-FR" dirty="0"/>
          </a:p>
          <a:p>
            <a:r>
              <a:rPr lang="fr-FR" dirty="0"/>
              <a:t>Formateur en développement et IA</a:t>
            </a:r>
          </a:p>
          <a:p>
            <a:pPr lvl="1"/>
            <a:r>
              <a:rPr lang="fr-FR" dirty="0"/>
              <a:t>Formateur Python, C#, Java, …</a:t>
            </a:r>
          </a:p>
          <a:p>
            <a:pPr lvl="1"/>
            <a:r>
              <a:rPr lang="fr-FR" dirty="0"/>
              <a:t>Formateur Machine Learning et </a:t>
            </a:r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r>
              <a:rPr lang="fr-FR" dirty="0"/>
              <a:t>cyril@atp-formation.com</a:t>
            </a:r>
          </a:p>
        </p:txBody>
      </p:sp>
    </p:spTree>
    <p:extLst>
      <p:ext uri="{BB962C8B-B14F-4D97-AF65-F5344CB8AC3E}">
        <p14:creationId xmlns:p14="http://schemas.microsoft.com/office/powerpoint/2010/main" val="2579039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682673" cy="4351338"/>
          </a:xfrm>
        </p:spPr>
        <p:txBody>
          <a:bodyPr/>
          <a:lstStyle/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Learning, l'idée est que l'algorithme construise une "représentation interne" tout seul </a:t>
            </a:r>
          </a:p>
          <a:p>
            <a:pPr lvl="1"/>
            <a:r>
              <a:rPr lang="fr-FR" dirty="0"/>
              <a:t>L’être humain est quasiment incapable d’écrire l’algorithme</a:t>
            </a:r>
          </a:p>
          <a:p>
            <a:r>
              <a:rPr lang="fr-FR" dirty="0"/>
              <a:t>Pour cela, il va d'abord falloir lui entrer un jeu de données d'exemples afin qu'il puisse s'entraîner</a:t>
            </a:r>
          </a:p>
          <a:p>
            <a:endParaRPr lang="fr-FR" dirty="0"/>
          </a:p>
        </p:txBody>
      </p:sp>
      <p:pic>
        <p:nvPicPr>
          <p:cNvPr id="5122" name="Picture 2" descr="MNIST - Lecture de la base de chiffres manuscrits | Intelligence  Artificielle">
            <a:extLst>
              <a:ext uri="{FF2B5EF4-FFF2-40B4-BE49-F238E27FC236}">
                <a16:creationId xmlns:a16="http://schemas.microsoft.com/office/drawing/2014/main" id="{1A4D7DB9-6909-4529-A857-5E2BF0AC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98218"/>
            <a:ext cx="55626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47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D51E5-13D3-4051-959E-71DF6575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44763-AE4C-46F7-BB16-F40FA40A1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l'apprentissage effectué le modèle est capable d'effectuer des prédictions sur des nouvelles données</a:t>
            </a:r>
          </a:p>
        </p:txBody>
      </p:sp>
      <p:pic>
        <p:nvPicPr>
          <p:cNvPr id="4098" name="Picture 2" descr="Applied Sciences | Free Full-Text | A Survey of Handwritten Character  Recognition with MNIST and EMNIST | HTML">
            <a:extLst>
              <a:ext uri="{FF2B5EF4-FFF2-40B4-BE49-F238E27FC236}">
                <a16:creationId xmlns:a16="http://schemas.microsoft.com/office/drawing/2014/main" id="{FE728249-27BB-4C95-91AD-87A5086EA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28" y="2786442"/>
            <a:ext cx="6462944" cy="33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4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 ou semi-supervisé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Clustering</a:t>
            </a:r>
          </a:p>
          <a:p>
            <a:r>
              <a:rPr lang="fr-FR" dirty="0"/>
              <a:t>Regroupement en mesurant une "distance" entre des données</a:t>
            </a:r>
          </a:p>
          <a:p>
            <a:r>
              <a:rPr lang="fr-FR" dirty="0"/>
              <a:t>Par exemple :</a:t>
            </a:r>
          </a:p>
          <a:p>
            <a:pPr lvl="1"/>
            <a:r>
              <a:rPr lang="fr-FR" dirty="0"/>
              <a:t>"Il fait beau" est plus proche de "le temps est magnifique" que "il est beau"</a:t>
            </a:r>
          </a:p>
          <a:p>
            <a:r>
              <a:rPr lang="fr-FR" dirty="0"/>
              <a:t>Cas d'utilisation</a:t>
            </a:r>
          </a:p>
          <a:p>
            <a:pPr lvl="1"/>
            <a:r>
              <a:rPr lang="fr-FR" dirty="0"/>
              <a:t>Regrouper des images qui se ressemblent</a:t>
            </a:r>
          </a:p>
          <a:p>
            <a:pPr lvl="1"/>
            <a:r>
              <a:rPr lang="fr-FR" dirty="0"/>
              <a:t>Regrouper des signaux électromagnétiques qui se ressemblent</a:t>
            </a:r>
          </a:p>
          <a:p>
            <a:pPr lvl="1"/>
            <a:r>
              <a:rPr lang="fr-FR" dirty="0"/>
              <a:t>Regrouper des textes qui se ressemblent avec gestions des synonymes et des contextes</a:t>
            </a:r>
          </a:p>
        </p:txBody>
      </p:sp>
    </p:spTree>
    <p:extLst>
      <p:ext uri="{BB962C8B-B14F-4D97-AF65-F5344CB8AC3E}">
        <p14:creationId xmlns:p14="http://schemas.microsoft.com/office/powerpoint/2010/main" val="382389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B347E-A3C6-4FD1-B000-9BF2AD49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langages et </a:t>
            </a:r>
            <a:r>
              <a:rPr lang="fr-FR" dirty="0" err="1"/>
              <a:t>Frameworks</a:t>
            </a:r>
            <a:endParaRPr lang="fr-FR" dirty="0"/>
          </a:p>
        </p:txBody>
      </p:sp>
      <p:pic>
        <p:nvPicPr>
          <p:cNvPr id="6" name="Picture 2" descr="Python et intelligence artificielle">
            <a:extLst>
              <a:ext uri="{FF2B5EF4-FFF2-40B4-BE49-F238E27FC236}">
                <a16:creationId xmlns:a16="http://schemas.microsoft.com/office/drawing/2014/main" id="{FB769AA8-F524-42F6-A99C-EBEF407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06" y="2877521"/>
            <a:ext cx="4895273" cy="26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ensorFlow — Wikipédia">
            <a:extLst>
              <a:ext uri="{FF2B5EF4-FFF2-40B4-BE49-F238E27FC236}">
                <a16:creationId xmlns:a16="http://schemas.microsoft.com/office/drawing/2014/main" id="{7B92E35F-DA87-4345-A44E-D4B0F997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21" y="1355474"/>
            <a:ext cx="1739458" cy="14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C4E86258-C244-48B5-ADC8-901B50E0DF47}"/>
              </a:ext>
            </a:extLst>
          </p:cNvPr>
          <p:cNvSpPr txBox="1">
            <a:spLocks/>
          </p:cNvSpPr>
          <p:nvPr/>
        </p:nvSpPr>
        <p:spPr>
          <a:xfrm>
            <a:off x="289685" y="1325563"/>
            <a:ext cx="6227090" cy="5040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Apprentissage</a:t>
            </a:r>
          </a:p>
          <a:p>
            <a:pPr lvl="1"/>
            <a:r>
              <a:rPr lang="fr-FR" sz="2800" dirty="0"/>
              <a:t>Python</a:t>
            </a:r>
          </a:p>
          <a:p>
            <a:pPr lvl="1"/>
            <a:r>
              <a:rPr lang="fr-FR" sz="2800" dirty="0" err="1"/>
              <a:t>Scikit-learn</a:t>
            </a:r>
            <a:endParaRPr lang="fr-FR" sz="2800" dirty="0"/>
          </a:p>
          <a:p>
            <a:pPr lvl="2"/>
            <a:r>
              <a:rPr lang="fr-FR" dirty="0"/>
              <a:t>INRIA et Télécom ParisTech</a:t>
            </a:r>
          </a:p>
          <a:p>
            <a:pPr lvl="1"/>
            <a:r>
              <a:rPr lang="fr-FR" sz="2800" dirty="0" err="1"/>
              <a:t>TensorFlow</a:t>
            </a:r>
            <a:endParaRPr lang="fr-FR" sz="2800" dirty="0"/>
          </a:p>
          <a:p>
            <a:pPr lvl="2"/>
            <a:r>
              <a:rPr lang="fr-FR" dirty="0"/>
              <a:t>Google</a:t>
            </a:r>
          </a:p>
          <a:p>
            <a:pPr lvl="1"/>
            <a:r>
              <a:rPr lang="fr-FR" dirty="0"/>
              <a:t>Matlab, SAS, </a:t>
            </a:r>
            <a:r>
              <a:rPr lang="fr-FR" dirty="0" err="1"/>
              <a:t>PyTorch</a:t>
            </a:r>
            <a:r>
              <a:rPr lang="fr-FR" dirty="0"/>
              <a:t>, R, …</a:t>
            </a:r>
          </a:p>
          <a:p>
            <a:r>
              <a:rPr lang="fr-FR" sz="3200" dirty="0"/>
              <a:t>Prédiction</a:t>
            </a:r>
          </a:p>
          <a:p>
            <a:pPr lvl="1"/>
            <a:r>
              <a:rPr lang="fr-FR" dirty="0"/>
              <a:t>N'importe quel langage !</a:t>
            </a:r>
          </a:p>
          <a:p>
            <a:pPr lvl="1"/>
            <a:r>
              <a:rPr lang="fr-FR" dirty="0"/>
              <a:t>Embarqué : C++, JS, …</a:t>
            </a:r>
          </a:p>
          <a:p>
            <a:pPr lvl="1"/>
            <a:endParaRPr lang="fr-FR" sz="2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C0264F-CF05-444C-A3C0-924199BBF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06" y="1355474"/>
            <a:ext cx="3067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9BEBE-6249-4EE9-A3DE-988A6532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ML et DL en 2019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C81630E-520F-4640-A4D7-4C649ED0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08" y="1325563"/>
            <a:ext cx="7917803" cy="45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ensorFlow — Wikipédia">
            <a:extLst>
              <a:ext uri="{FF2B5EF4-FFF2-40B4-BE49-F238E27FC236}">
                <a16:creationId xmlns:a16="http://schemas.microsoft.com/office/drawing/2014/main" id="{C4B0032F-A73B-40A0-917F-E14A99B3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12" y="1643021"/>
            <a:ext cx="1739458" cy="14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9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55" y="-86509"/>
            <a:ext cx="12358255" cy="69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418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48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1/3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Constituer et donner accès à de très grands jeux de données de qualité</a:t>
            </a:r>
          </a:p>
          <a:p>
            <a:pPr lvl="1"/>
            <a:r>
              <a:rPr lang="fr-FR" dirty="0"/>
              <a:t>Le principal facteur limitant à l’heure actuelle n’est pas la technologie mais l’accès à des données de qualité.</a:t>
            </a:r>
          </a:p>
          <a:p>
            <a:pPr lvl="1"/>
            <a:r>
              <a:rPr lang="fr-FR" dirty="0"/>
              <a:t>L’accès à des données massives, corrélées, complètes, qualifiées, historisées, est une clé technologique majeure de mise au point de technologies d’intelligence artificielle aujourd’hui.</a:t>
            </a:r>
          </a:p>
        </p:txBody>
      </p:sp>
    </p:spTree>
    <p:extLst>
      <p:ext uri="{BB962C8B-B14F-4D97-AF65-F5344CB8AC3E}">
        <p14:creationId xmlns:p14="http://schemas.microsoft.com/office/powerpoint/2010/main" val="3326188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1" y="-10669"/>
            <a:ext cx="12265482" cy="68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6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2/3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Embaucher, capitaliser et former</a:t>
            </a:r>
          </a:p>
          <a:p>
            <a:r>
              <a:rPr lang="fr-FR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Créer des équipes</a:t>
            </a:r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 autonomes</a:t>
            </a:r>
          </a:p>
          <a:p>
            <a:r>
              <a:rPr lang="en-US" dirty="0"/>
              <a:t>Data Scientist (n.): Person who is better at statistics than any software engineer and better at software engineering than any statistician</a:t>
            </a:r>
            <a:endParaRPr lang="fr-FR" dirty="0"/>
          </a:p>
          <a:p>
            <a:endParaRPr lang="fr-FR" b="1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 descr="https://upload.wikimedia.org/wikipedia/commons/4/44/DataScienceDisciplines.png">
            <a:extLst>
              <a:ext uri="{FF2B5EF4-FFF2-40B4-BE49-F238E27FC236}">
                <a16:creationId xmlns:a16="http://schemas.microsoft.com/office/drawing/2014/main" id="{55A7E1B0-1946-4E1F-92C7-9D63F94A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37" y="3746377"/>
            <a:ext cx="4245407" cy="31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7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3/3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Mettre en pratique et industrialiser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Exploration des données</a:t>
            </a:r>
          </a:p>
          <a:p>
            <a:pPr lvl="1"/>
            <a:r>
              <a:rPr lang="fr-FR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Entraînement Python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Sauvegarde du modèle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Recettage du modèle</a:t>
            </a:r>
            <a:endParaRPr lang="fr-FR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Mise en production du modèle</a:t>
            </a:r>
            <a:endParaRPr lang="fr-FR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8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579DF-66D0-4E22-BB39-CB7A8E02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Le rapport Villani sur l'intelligence artificielle est attendu pour janvier">
            <a:extLst>
              <a:ext uri="{FF2B5EF4-FFF2-40B4-BE49-F238E27FC236}">
                <a16:creationId xmlns:a16="http://schemas.microsoft.com/office/drawing/2014/main" id="{D868BDFA-9D78-4025-96A8-732E051C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459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pPr marL="182563"/>
            <a:r>
              <a:rPr lang="fr-FR" dirty="0"/>
              <a:t>Nos formations informatiques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2135"/>
          </a:xfrm>
        </p:spPr>
        <p:txBody>
          <a:bodyPr/>
          <a:lstStyle/>
          <a:p>
            <a:pPr algn="just">
              <a:spcAft>
                <a:spcPts val="2400"/>
              </a:spcAft>
            </a:pPr>
            <a:r>
              <a:rPr lang="fr-FR" dirty="0">
                <a:latin typeface="Raleway" panose="020B0503030101060003" pitchFamily="34" charset="0"/>
              </a:rPr>
              <a:t>Nous proposons des formations </a:t>
            </a:r>
            <a:r>
              <a:rPr lang="fr-FR" b="1" dirty="0">
                <a:latin typeface="Raleway" panose="020B0503030101060003" pitchFamily="34" charset="0"/>
              </a:rPr>
              <a:t>dans tous les domaines de l’informatique </a:t>
            </a:r>
            <a:r>
              <a:rPr lang="fr-FR" dirty="0">
                <a:latin typeface="Raleway" panose="020B0503030101060003" pitchFamily="34" charset="0"/>
              </a:rPr>
              <a:t>à Grenoble (</a:t>
            </a:r>
            <a:r>
              <a:rPr lang="fr-FR" i="1" dirty="0">
                <a:latin typeface="Raleway" panose="020B0503030101060003" pitchFamily="34" charset="0"/>
              </a:rPr>
              <a:t>Meylan et Moirans</a:t>
            </a:r>
            <a:r>
              <a:rPr lang="fr-FR" dirty="0">
                <a:latin typeface="Raleway" panose="020B0503030101060003" pitchFamily="34" charset="0"/>
              </a:rPr>
              <a:t>) ainsi qu’à Sophia Antipolis.</a:t>
            </a:r>
          </a:p>
          <a:p>
            <a:pPr algn="just">
              <a:spcAft>
                <a:spcPts val="2400"/>
              </a:spcAft>
            </a:pPr>
            <a:r>
              <a:rPr lang="fr-FR" dirty="0">
                <a:latin typeface="Raleway" panose="020B0503030101060003" pitchFamily="34" charset="0"/>
              </a:rPr>
              <a:t>Toutes nos formations permettent aux salariés d’acquérir les outils et méthodes nécessaires au développement de leurs compétences et de leur autonomie.</a:t>
            </a:r>
          </a:p>
        </p:txBody>
      </p:sp>
      <p:pic>
        <p:nvPicPr>
          <p:cNvPr id="275" name="Image 2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44" y="194258"/>
            <a:ext cx="2268000" cy="635588"/>
          </a:xfrm>
          <a:prstGeom prst="rect">
            <a:avLst/>
          </a:prstGeom>
        </p:spPr>
      </p:pic>
      <p:pic>
        <p:nvPicPr>
          <p:cNvPr id="277" name="Picture 2" descr="Résultat de recherche d'images pour &quot;picto évaluation&quot;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9" y="5090730"/>
            <a:ext cx="764422" cy="8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pPr marL="182563"/>
            <a:r>
              <a:rPr lang="fr-FR" dirty="0"/>
              <a:t>Domaines de formation</a:t>
            </a:r>
          </a:p>
        </p:txBody>
      </p:sp>
      <p:sp>
        <p:nvSpPr>
          <p:cNvPr id="5" name="Btn_BdD-BI"/>
          <p:cNvSpPr/>
          <p:nvPr/>
        </p:nvSpPr>
        <p:spPr>
          <a:xfrm>
            <a:off x="665702" y="1878676"/>
            <a:ext cx="3524596" cy="997528"/>
          </a:xfrm>
          <a:prstGeom prst="rect">
            <a:avLst/>
          </a:prstGeom>
          <a:solidFill>
            <a:srgbClr val="4F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BASE DE DONNEES - BI</a:t>
            </a:r>
          </a:p>
        </p:txBody>
      </p:sp>
      <p:sp>
        <p:nvSpPr>
          <p:cNvPr id="211" name="Btn_Bureautique"/>
          <p:cNvSpPr/>
          <p:nvPr/>
        </p:nvSpPr>
        <p:spPr>
          <a:xfrm>
            <a:off x="4333702" y="1878676"/>
            <a:ext cx="3524596" cy="997528"/>
          </a:xfrm>
          <a:prstGeom prst="rect">
            <a:avLst/>
          </a:prstGeom>
          <a:solidFill>
            <a:srgbClr val="1A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BUREAUTIQUE</a:t>
            </a:r>
          </a:p>
        </p:txBody>
      </p:sp>
      <p:sp>
        <p:nvSpPr>
          <p:cNvPr id="238" name="Btn_CAO-DAO"/>
          <p:cNvSpPr/>
          <p:nvPr/>
        </p:nvSpPr>
        <p:spPr>
          <a:xfrm>
            <a:off x="8001702" y="1878676"/>
            <a:ext cx="3524596" cy="997528"/>
          </a:xfrm>
          <a:prstGeom prst="rect">
            <a:avLst/>
          </a:prstGeom>
          <a:solidFill>
            <a:srgbClr val="00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CAO - DAO</a:t>
            </a:r>
          </a:p>
        </p:txBody>
      </p:sp>
      <p:sp>
        <p:nvSpPr>
          <p:cNvPr id="241" name="Btn_CréaWeb-RésSociaux"/>
          <p:cNvSpPr/>
          <p:nvPr/>
        </p:nvSpPr>
        <p:spPr>
          <a:xfrm>
            <a:off x="665702" y="3041418"/>
            <a:ext cx="3524596" cy="997528"/>
          </a:xfrm>
          <a:prstGeom prst="rect">
            <a:avLst/>
          </a:prstGeom>
          <a:solidFill>
            <a:srgbClr val="907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CRÉATION WEB</a:t>
            </a:r>
          </a:p>
          <a:p>
            <a:r>
              <a:rPr lang="fr-FR" b="1" dirty="0">
                <a:latin typeface="Raleway" panose="020B0503030101060003" pitchFamily="34" charset="0"/>
              </a:rPr>
              <a:t>RÉSEAUX SOCIAUX</a:t>
            </a:r>
          </a:p>
        </p:txBody>
      </p:sp>
      <p:sp>
        <p:nvSpPr>
          <p:cNvPr id="268" name="Btn_DataScience-DeepLearning"/>
          <p:cNvSpPr/>
          <p:nvPr/>
        </p:nvSpPr>
        <p:spPr>
          <a:xfrm>
            <a:off x="4333702" y="3041418"/>
            <a:ext cx="3524596" cy="997528"/>
          </a:xfrm>
          <a:prstGeom prst="rect">
            <a:avLst/>
          </a:prstGeom>
          <a:solidFill>
            <a:srgbClr val="816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DATA SCIENCE</a:t>
            </a:r>
          </a:p>
          <a:p>
            <a:r>
              <a:rPr lang="fr-FR" b="1" dirty="0">
                <a:latin typeface="Raleway" panose="020B0503030101060003" pitchFamily="34" charset="0"/>
              </a:rPr>
              <a:t>DEEP LEARNING</a:t>
            </a:r>
          </a:p>
        </p:txBody>
      </p:sp>
      <p:sp>
        <p:nvSpPr>
          <p:cNvPr id="270" name="Btn_Dév-Méthodes"/>
          <p:cNvSpPr/>
          <p:nvPr/>
        </p:nvSpPr>
        <p:spPr>
          <a:xfrm>
            <a:off x="8001702" y="3041418"/>
            <a:ext cx="3524596" cy="997528"/>
          </a:xfrm>
          <a:prstGeom prst="rect">
            <a:avLst/>
          </a:prstGeom>
          <a:solidFill>
            <a:srgbClr val="634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DÉVELOPPEMENT</a:t>
            </a:r>
          </a:p>
          <a:p>
            <a:r>
              <a:rPr lang="fr-FR" b="1" dirty="0">
                <a:latin typeface="Raleway" panose="020B0503030101060003" pitchFamily="34" charset="0"/>
              </a:rPr>
              <a:t>MÉTHODES</a:t>
            </a:r>
          </a:p>
        </p:txBody>
      </p:sp>
      <p:sp>
        <p:nvSpPr>
          <p:cNvPr id="272" name="Btn_ManagementSI-Projets"/>
          <p:cNvSpPr/>
          <p:nvPr/>
        </p:nvSpPr>
        <p:spPr>
          <a:xfrm>
            <a:off x="665702" y="4202282"/>
            <a:ext cx="3524596" cy="997528"/>
          </a:xfrm>
          <a:prstGeom prst="rect">
            <a:avLst/>
          </a:prstGeom>
          <a:solidFill>
            <a:srgbClr val="9AB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MANAGEMENT SI</a:t>
            </a:r>
          </a:p>
          <a:p>
            <a:r>
              <a:rPr lang="fr-FR" b="1" dirty="0">
                <a:latin typeface="Raleway" panose="020B0503030101060003" pitchFamily="34" charset="0"/>
              </a:rPr>
              <a:t>PROJETS</a:t>
            </a:r>
          </a:p>
        </p:txBody>
      </p:sp>
      <p:sp>
        <p:nvSpPr>
          <p:cNvPr id="273" name="Btn_PAO-Multimédia"/>
          <p:cNvSpPr/>
          <p:nvPr/>
        </p:nvSpPr>
        <p:spPr>
          <a:xfrm>
            <a:off x="4333702" y="4202282"/>
            <a:ext cx="3524596" cy="997528"/>
          </a:xfrm>
          <a:prstGeom prst="rect">
            <a:avLst/>
          </a:prstGeom>
          <a:solidFill>
            <a:srgbClr val="88A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PAO</a:t>
            </a:r>
          </a:p>
          <a:p>
            <a:r>
              <a:rPr lang="fr-FR" b="1" dirty="0">
                <a:latin typeface="Raleway" panose="020B0503030101060003" pitchFamily="34" charset="0"/>
              </a:rPr>
              <a:t>MULTIMÉDIA</a:t>
            </a:r>
          </a:p>
        </p:txBody>
      </p:sp>
      <p:sp>
        <p:nvSpPr>
          <p:cNvPr id="274" name="Btn_SE-Réseaux"/>
          <p:cNvSpPr/>
          <p:nvPr/>
        </p:nvSpPr>
        <p:spPr>
          <a:xfrm>
            <a:off x="8001702" y="4202282"/>
            <a:ext cx="3524596" cy="997528"/>
          </a:xfrm>
          <a:prstGeom prst="rect">
            <a:avLst/>
          </a:prstGeom>
          <a:solidFill>
            <a:srgbClr val="6D8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SYSTÈME D’EXPLOITATION</a:t>
            </a:r>
          </a:p>
          <a:p>
            <a:r>
              <a:rPr lang="fr-FR" b="1" dirty="0">
                <a:latin typeface="Raleway" panose="020B0503030101060003" pitchFamily="34" charset="0"/>
              </a:rPr>
              <a:t>RÉSEAUX</a:t>
            </a:r>
          </a:p>
        </p:txBody>
      </p:sp>
      <p:pic>
        <p:nvPicPr>
          <p:cNvPr id="275" name="Image 2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44" y="194258"/>
            <a:ext cx="2268000" cy="6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305E928-D327-4A33-804E-B2969B7A97AE}"/>
              </a:ext>
            </a:extLst>
          </p:cNvPr>
          <p:cNvGrpSpPr/>
          <p:nvPr/>
        </p:nvGrpSpPr>
        <p:grpSpPr>
          <a:xfrm>
            <a:off x="3737483" y="1267640"/>
            <a:ext cx="4711328" cy="5487548"/>
            <a:chOff x="261398" y="792163"/>
            <a:chExt cx="6129663" cy="5779609"/>
          </a:xfrm>
        </p:grpSpPr>
        <p:sp>
          <p:nvSpPr>
            <p:cNvPr id="6" name="ZoneTexte 7">
              <a:extLst>
                <a:ext uri="{FF2B5EF4-FFF2-40B4-BE49-F238E27FC236}">
                  <a16:creationId xmlns:a16="http://schemas.microsoft.com/office/drawing/2014/main" id="{41B7F644-C7F2-4FBF-8C6F-2135BFD399C7}"/>
                </a:ext>
              </a:extLst>
            </p:cNvPr>
            <p:cNvSpPr txBox="1"/>
            <p:nvPr/>
          </p:nvSpPr>
          <p:spPr>
            <a:xfrm>
              <a:off x="631061" y="5111050"/>
              <a:ext cx="5760000" cy="144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55" dirty="0">
                <a:solidFill>
                  <a:schemeClr val="tx1"/>
                </a:solidFill>
              </a:endParaRPr>
            </a:p>
            <a:p>
              <a:r>
                <a:rPr lang="en-US" sz="1155" dirty="0">
                  <a:solidFill>
                    <a:schemeClr val="tx1"/>
                  </a:solidFill>
                </a:rPr>
                <a:t>DEEP LEARNING AVEC TENSORFLOW 2 ET KERAS</a:t>
              </a:r>
              <a:br>
                <a:rPr lang="en-US" sz="1155" dirty="0">
                  <a:solidFill>
                    <a:schemeClr val="tx1"/>
                  </a:solidFill>
                </a:rPr>
              </a:br>
              <a:endParaRPr lang="en-US" sz="1155" dirty="0">
                <a:solidFill>
                  <a:schemeClr val="tx1"/>
                </a:solidFill>
              </a:endParaRPr>
            </a:p>
            <a:p>
              <a:r>
                <a:rPr lang="en-US" sz="1026" i="1" dirty="0">
                  <a:solidFill>
                    <a:schemeClr val="tx1"/>
                  </a:solidFill>
                </a:rPr>
                <a:t>2 jours</a:t>
              </a:r>
              <a:endParaRPr lang="fr-FR" sz="1026" i="1" dirty="0">
                <a:solidFill>
                  <a:schemeClr val="tx1"/>
                </a:solidFill>
              </a:endParaRPr>
            </a:p>
            <a:p>
              <a:r>
                <a:rPr lang="en-US" sz="770" dirty="0">
                  <a:solidFill>
                    <a:schemeClr val="tx1"/>
                  </a:solidFill>
                </a:rPr>
                <a:t>18 et 19/06/20</a:t>
              </a:r>
              <a:endParaRPr lang="fr-FR" sz="770" dirty="0">
                <a:solidFill>
                  <a:schemeClr val="tx1"/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6E320C4-AA78-4AAC-8825-3794B61A8CA0}"/>
                </a:ext>
              </a:extLst>
            </p:cNvPr>
            <p:cNvSpPr txBox="1"/>
            <p:nvPr/>
          </p:nvSpPr>
          <p:spPr>
            <a:xfrm>
              <a:off x="631061" y="3682098"/>
              <a:ext cx="5760000" cy="1738062"/>
            </a:xfrm>
            <a:custGeom>
              <a:avLst/>
              <a:gdLst>
                <a:gd name="connsiteX0" fmla="*/ 0 w 5760000"/>
                <a:gd name="connsiteY0" fmla="*/ 0 h 1738062"/>
                <a:gd name="connsiteX1" fmla="*/ 5760000 w 5760000"/>
                <a:gd name="connsiteY1" fmla="*/ 0 h 1738062"/>
                <a:gd name="connsiteX2" fmla="*/ 5760000 w 5760000"/>
                <a:gd name="connsiteY2" fmla="*/ 1440000 h 1738062"/>
                <a:gd name="connsiteX3" fmla="*/ 3109390 w 5760000"/>
                <a:gd name="connsiteY3" fmla="*/ 1440000 h 1738062"/>
                <a:gd name="connsiteX4" fmla="*/ 2880000 w 5760000"/>
                <a:gd name="connsiteY4" fmla="*/ 1738062 h 1738062"/>
                <a:gd name="connsiteX5" fmla="*/ 2650610 w 5760000"/>
                <a:gd name="connsiteY5" fmla="*/ 1440000 h 1738062"/>
                <a:gd name="connsiteX6" fmla="*/ 0 w 5760000"/>
                <a:gd name="connsiteY6" fmla="*/ 1440000 h 173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0" h="1738062">
                  <a:moveTo>
                    <a:pt x="0" y="0"/>
                  </a:moveTo>
                  <a:lnTo>
                    <a:pt x="5760000" y="0"/>
                  </a:lnTo>
                  <a:lnTo>
                    <a:pt x="5760000" y="1440000"/>
                  </a:lnTo>
                  <a:lnTo>
                    <a:pt x="3109390" y="1440000"/>
                  </a:lnTo>
                  <a:lnTo>
                    <a:pt x="2880000" y="1738062"/>
                  </a:lnTo>
                  <a:lnTo>
                    <a:pt x="2650610" y="1440000"/>
                  </a:lnTo>
                  <a:lnTo>
                    <a:pt x="0" y="14400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155" dirty="0">
                <a:solidFill>
                  <a:schemeClr val="tx1"/>
                </a:solidFill>
              </a:endParaRPr>
            </a:p>
            <a:p>
              <a:r>
                <a:rPr lang="fr-FR" sz="1155" dirty="0">
                  <a:solidFill>
                    <a:schemeClr val="tx1"/>
                  </a:solidFill>
                </a:rPr>
                <a:t>INTRODUCTION AU MACHINE LEARNING AVEC PYTHON</a:t>
              </a:r>
              <a:br>
                <a:rPr lang="fr-FR" sz="770" dirty="0">
                  <a:solidFill>
                    <a:schemeClr val="tx1"/>
                  </a:solidFill>
                </a:rPr>
              </a:br>
              <a:endParaRPr lang="fr-FR" sz="770" dirty="0">
                <a:solidFill>
                  <a:schemeClr val="tx1"/>
                </a:solidFill>
              </a:endParaRPr>
            </a:p>
            <a:p>
              <a:r>
                <a:rPr lang="fr-FR" sz="1026" i="1" dirty="0">
                  <a:solidFill>
                    <a:schemeClr val="tx1"/>
                  </a:solidFill>
                </a:rPr>
                <a:t>3 jours</a:t>
              </a:r>
            </a:p>
            <a:p>
              <a:r>
                <a:rPr lang="fr-FR" sz="770" dirty="0">
                  <a:solidFill>
                    <a:schemeClr val="tx1"/>
                  </a:solidFill>
                </a:rPr>
                <a:t>8 au 10/06/20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C03113D-D84B-4165-A78E-0BE948522407}"/>
                </a:ext>
              </a:extLst>
            </p:cNvPr>
            <p:cNvGrpSpPr/>
            <p:nvPr/>
          </p:nvGrpSpPr>
          <p:grpSpPr>
            <a:xfrm>
              <a:off x="624493" y="2239773"/>
              <a:ext cx="5753432" cy="1766840"/>
              <a:chOff x="624493" y="3060383"/>
              <a:chExt cx="5753432" cy="1766840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B143E46-692A-428D-839F-09F33BA11801}"/>
                  </a:ext>
                </a:extLst>
              </p:cNvPr>
              <p:cNvSpPr txBox="1"/>
              <p:nvPr/>
            </p:nvSpPr>
            <p:spPr>
              <a:xfrm>
                <a:off x="631061" y="3060383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PYTHON Niv.2</a:t>
                </a:r>
                <a:br>
                  <a:rPr lang="fr-FR" sz="770" dirty="0">
                    <a:solidFill>
                      <a:schemeClr val="tx1"/>
                    </a:solidFill>
                  </a:rPr>
                </a:br>
                <a:endParaRPr lang="fr-FR" sz="770" dirty="0">
                  <a:solidFill>
                    <a:schemeClr val="tx1"/>
                  </a:solidFill>
                </a:endParaRPr>
              </a:p>
              <a:p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15 au 17/06/20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12239C8-551A-43D0-9EAE-E5BF5C31BF34}"/>
                  </a:ext>
                </a:extLst>
              </p:cNvPr>
              <p:cNvSpPr txBox="1"/>
              <p:nvPr/>
            </p:nvSpPr>
            <p:spPr>
              <a:xfrm>
                <a:off x="3677925" y="3079361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CALCULS SCIENTIFIQUES AVEC PYTHON</a:t>
                </a:r>
                <a:br>
                  <a:rPr lang="fr-FR" sz="770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4 au 6/05/20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0E7AEEE-164B-4D01-902D-AEAFAEF3BF7A}"/>
                  </a:ext>
                </a:extLst>
              </p:cNvPr>
              <p:cNvSpPr txBox="1"/>
              <p:nvPr/>
            </p:nvSpPr>
            <p:spPr>
              <a:xfrm>
                <a:off x="3287507" y="3651764"/>
                <a:ext cx="469673" cy="263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026" b="1" dirty="0"/>
                  <a:t>OU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1A76F8BD-3224-4947-8781-3FBD5986A5ED}"/>
                  </a:ext>
                </a:extLst>
              </p:cNvPr>
              <p:cNvSpPr txBox="1"/>
              <p:nvPr/>
            </p:nvSpPr>
            <p:spPr>
              <a:xfrm>
                <a:off x="624493" y="3072895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PYTHON Niv.2</a:t>
                </a:r>
                <a:br>
                  <a:rPr lang="fr-FR" sz="770" b="1" dirty="0">
                    <a:solidFill>
                      <a:schemeClr val="tx1"/>
                    </a:solidFill>
                  </a:rPr>
                </a:br>
                <a:endParaRPr lang="fr-FR" sz="77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25 au 27/01/21 (classe distancielle)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02 au 04/06/21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17 au 19/11/21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A1DC64A-962B-43F4-9B27-1E41475821E0}"/>
                  </a:ext>
                </a:extLst>
              </p:cNvPr>
              <p:cNvSpPr txBox="1"/>
              <p:nvPr/>
            </p:nvSpPr>
            <p:spPr>
              <a:xfrm>
                <a:off x="3671357" y="3091873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CALCULS SCIENTIFIQUES AVEC PYTHON</a:t>
                </a:r>
                <a:br>
                  <a:rPr lang="fr-FR" sz="770" b="1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6AF6CF8-8671-4DA4-9D8A-50751E1A5CD9}"/>
                </a:ext>
              </a:extLst>
            </p:cNvPr>
            <p:cNvGrpSpPr/>
            <p:nvPr/>
          </p:nvGrpSpPr>
          <p:grpSpPr>
            <a:xfrm>
              <a:off x="624493" y="792163"/>
              <a:ext cx="5766568" cy="1752490"/>
              <a:chOff x="624493" y="792163"/>
              <a:chExt cx="5766568" cy="1752490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95A9CDB-592F-446A-B8DA-3D9768849ED5}"/>
                  </a:ext>
                </a:extLst>
              </p:cNvPr>
              <p:cNvSpPr txBox="1"/>
              <p:nvPr/>
            </p:nvSpPr>
            <p:spPr>
              <a:xfrm>
                <a:off x="631061" y="792163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155" dirty="0">
                    <a:solidFill>
                      <a:schemeClr val="tx1"/>
                    </a:solidFill>
                  </a:rPr>
                  <a:t>INTRODUCTION AU LANGAGE PYTHON </a:t>
                </a:r>
                <a:br>
                  <a:rPr lang="fr-FR" sz="1155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16 au 18/03/20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11 au 13/05/20</a:t>
                </a: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B1A1568-FE41-4CCF-A860-4B0BC21F4BEA}"/>
                  </a:ext>
                </a:extLst>
              </p:cNvPr>
              <p:cNvSpPr txBox="1"/>
              <p:nvPr/>
            </p:nvSpPr>
            <p:spPr>
              <a:xfrm>
                <a:off x="3691061" y="792163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155" dirty="0">
                    <a:solidFill>
                      <a:schemeClr val="tx1"/>
                    </a:solidFill>
                  </a:rPr>
                  <a:t>PYTHON Niv.1</a:t>
                </a:r>
                <a:br>
                  <a:rPr lang="fr-FR" sz="1155" dirty="0">
                    <a:solidFill>
                      <a:schemeClr val="tx1"/>
                    </a:solidFill>
                  </a:rPr>
                </a:br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026" i="1" dirty="0">
                    <a:solidFill>
                      <a:schemeClr val="tx1"/>
                    </a:solidFill>
                  </a:rPr>
                  <a:t>5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17 au 21/02/20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25 au 29/05/20</a:t>
                </a: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2B2396A-6653-4DBA-8FA8-5473DDED0979}"/>
                  </a:ext>
                </a:extLst>
              </p:cNvPr>
              <p:cNvSpPr txBox="1"/>
              <p:nvPr/>
            </p:nvSpPr>
            <p:spPr>
              <a:xfrm>
                <a:off x="3281718" y="1218233"/>
                <a:ext cx="469673" cy="263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026" b="1" dirty="0"/>
                  <a:t>OU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F07F5B0-0474-47A6-A654-8F83AD05DDEE}"/>
                  </a:ext>
                </a:extLst>
              </p:cNvPr>
              <p:cNvSpPr txBox="1"/>
              <p:nvPr/>
            </p:nvSpPr>
            <p:spPr>
              <a:xfrm>
                <a:off x="624493" y="804675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INTRODUCTION AU LANGAGE PYTHON </a:t>
                </a:r>
                <a:br>
                  <a:rPr lang="fr-FR" sz="1155" b="1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07 au 09/04/21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29/09 au 01/10/21</a:t>
                </a:r>
              </a:p>
              <a:p>
                <a:pPr algn="ctr"/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FA47AD-63CC-445A-9A5C-BB5DFC20C20C}"/>
                  </a:ext>
                </a:extLst>
              </p:cNvPr>
              <p:cNvSpPr txBox="1"/>
              <p:nvPr/>
            </p:nvSpPr>
            <p:spPr>
              <a:xfrm>
                <a:off x="3684494" y="804675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PYTHON Niv.1</a:t>
                </a:r>
                <a:br>
                  <a:rPr lang="fr-FR" sz="1155" b="1" dirty="0">
                    <a:solidFill>
                      <a:schemeClr val="tx1"/>
                    </a:solidFill>
                  </a:rPr>
                </a:br>
                <a:endParaRPr lang="fr-FR" sz="1155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1026" i="1" dirty="0">
                    <a:solidFill>
                      <a:schemeClr val="tx1"/>
                    </a:solidFill>
                  </a:rPr>
                  <a:t>5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17 au 21/05/21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04 au 08/10/21</a:t>
                </a:r>
              </a:p>
              <a:p>
                <a:pPr algn="ctr"/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E4263D1-F895-463F-8C4D-EFFC307128A0}"/>
                </a:ext>
              </a:extLst>
            </p:cNvPr>
            <p:cNvSpPr txBox="1"/>
            <p:nvPr/>
          </p:nvSpPr>
          <p:spPr>
            <a:xfrm rot="16200000">
              <a:off x="-281274" y="1356235"/>
              <a:ext cx="1440000" cy="3513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D833284-8887-4370-B457-8A05B5D9F449}"/>
                </a:ext>
              </a:extLst>
            </p:cNvPr>
            <p:cNvSpPr txBox="1"/>
            <p:nvPr/>
          </p:nvSpPr>
          <p:spPr>
            <a:xfrm rot="16200000">
              <a:off x="-282912" y="2795232"/>
              <a:ext cx="1440000" cy="3513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2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6BE9675-FEAC-47FD-929F-28C40B13F6B6}"/>
                </a:ext>
              </a:extLst>
            </p:cNvPr>
            <p:cNvSpPr txBox="1"/>
            <p:nvPr/>
          </p:nvSpPr>
          <p:spPr>
            <a:xfrm rot="16200000">
              <a:off x="-275195" y="4234245"/>
              <a:ext cx="1439761" cy="3513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4E68D6C-1B29-486B-8A37-292226A1A2BF}"/>
                </a:ext>
              </a:extLst>
            </p:cNvPr>
            <p:cNvSpPr txBox="1"/>
            <p:nvPr/>
          </p:nvSpPr>
          <p:spPr>
            <a:xfrm rot="16200000">
              <a:off x="-273606" y="5676082"/>
              <a:ext cx="1440000" cy="351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4</a:t>
              </a:r>
            </a:p>
          </p:txBody>
        </p:sp>
        <p:sp>
          <p:nvSpPr>
            <p:cNvPr id="20" name="ZoneTexte 7">
              <a:extLst>
                <a:ext uri="{FF2B5EF4-FFF2-40B4-BE49-F238E27FC236}">
                  <a16:creationId xmlns:a16="http://schemas.microsoft.com/office/drawing/2014/main" id="{EBAC1E89-D2CE-4DF6-B667-E4CCBF488AC2}"/>
                </a:ext>
              </a:extLst>
            </p:cNvPr>
            <p:cNvSpPr txBox="1"/>
            <p:nvPr/>
          </p:nvSpPr>
          <p:spPr>
            <a:xfrm>
              <a:off x="624494" y="5123562"/>
              <a:ext cx="5760000" cy="144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55" b="1" dirty="0">
                  <a:solidFill>
                    <a:schemeClr val="tx1"/>
                  </a:solidFill>
                </a:rPr>
                <a:t>DEEP LEARNING AVEC PYTHON ET TENSORFLOW</a:t>
              </a:r>
              <a:br>
                <a:rPr lang="en-US" sz="1155" dirty="0">
                  <a:solidFill>
                    <a:schemeClr val="tx1"/>
                  </a:solidFill>
                </a:rPr>
              </a:br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26" i="1" dirty="0">
                  <a:solidFill>
                    <a:schemeClr val="tx1"/>
                  </a:solidFill>
                </a:rPr>
                <a:t>3 jours</a:t>
              </a:r>
              <a:endParaRPr lang="fr-FR" sz="1026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770" dirty="0">
                  <a:solidFill>
                    <a:schemeClr val="tx1"/>
                  </a:solidFill>
                </a:rPr>
                <a:t>15 au 17/03/21 (classe distancielle)</a:t>
              </a:r>
              <a:endParaRPr lang="fr-FR" sz="770" dirty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B3CEFD4-BB85-4818-ACE3-3E482D916EFF}"/>
                </a:ext>
              </a:extLst>
            </p:cNvPr>
            <p:cNvSpPr txBox="1"/>
            <p:nvPr/>
          </p:nvSpPr>
          <p:spPr>
            <a:xfrm>
              <a:off x="624494" y="3694610"/>
              <a:ext cx="5760000" cy="1738062"/>
            </a:xfrm>
            <a:custGeom>
              <a:avLst/>
              <a:gdLst>
                <a:gd name="connsiteX0" fmla="*/ 0 w 5760000"/>
                <a:gd name="connsiteY0" fmla="*/ 0 h 1738062"/>
                <a:gd name="connsiteX1" fmla="*/ 5760000 w 5760000"/>
                <a:gd name="connsiteY1" fmla="*/ 0 h 1738062"/>
                <a:gd name="connsiteX2" fmla="*/ 5760000 w 5760000"/>
                <a:gd name="connsiteY2" fmla="*/ 1440000 h 1738062"/>
                <a:gd name="connsiteX3" fmla="*/ 3109390 w 5760000"/>
                <a:gd name="connsiteY3" fmla="*/ 1440000 h 1738062"/>
                <a:gd name="connsiteX4" fmla="*/ 2880000 w 5760000"/>
                <a:gd name="connsiteY4" fmla="*/ 1738062 h 1738062"/>
                <a:gd name="connsiteX5" fmla="*/ 2650610 w 5760000"/>
                <a:gd name="connsiteY5" fmla="*/ 1440000 h 1738062"/>
                <a:gd name="connsiteX6" fmla="*/ 0 w 5760000"/>
                <a:gd name="connsiteY6" fmla="*/ 1440000 h 173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0" h="1738062">
                  <a:moveTo>
                    <a:pt x="0" y="0"/>
                  </a:moveTo>
                  <a:lnTo>
                    <a:pt x="5760000" y="0"/>
                  </a:lnTo>
                  <a:lnTo>
                    <a:pt x="5760000" y="1440000"/>
                  </a:lnTo>
                  <a:lnTo>
                    <a:pt x="3109390" y="1440000"/>
                  </a:lnTo>
                  <a:lnTo>
                    <a:pt x="2880000" y="1738062"/>
                  </a:lnTo>
                  <a:lnTo>
                    <a:pt x="2650610" y="1440000"/>
                  </a:lnTo>
                  <a:lnTo>
                    <a:pt x="0" y="14400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>
                  <a:solidFill>
                    <a:schemeClr val="tx1"/>
                  </a:solidFill>
                </a:rPr>
                <a:t>INTRODUCTION AU MACHINE LEARNING AVEC PYTHON</a:t>
              </a:r>
              <a:br>
                <a:rPr lang="fr-FR" sz="770" dirty="0">
                  <a:solidFill>
                    <a:schemeClr val="tx1"/>
                  </a:solidFill>
                </a:rPr>
              </a:br>
              <a:endParaRPr lang="fr-FR" sz="77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026" i="1" dirty="0">
                  <a:solidFill>
                    <a:schemeClr val="tx1"/>
                  </a:solidFill>
                </a:rPr>
                <a:t>3 jours</a:t>
              </a:r>
            </a:p>
            <a:p>
              <a:pPr algn="ctr"/>
              <a:r>
                <a:rPr lang="fr-FR" sz="770" dirty="0">
                  <a:solidFill>
                    <a:schemeClr val="tx1"/>
                  </a:solidFill>
                </a:rPr>
                <a:t>22 au 24/02/21 (classe distancielle)</a:t>
              </a:r>
            </a:p>
          </p:txBody>
        </p:sp>
      </p:grpSp>
      <p:sp>
        <p:nvSpPr>
          <p:cNvPr id="5" name="Titre 49">
            <a:extLst>
              <a:ext uri="{FF2B5EF4-FFF2-40B4-BE49-F238E27FC236}">
                <a16:creationId xmlns:a16="http://schemas.microsoft.com/office/drawing/2014/main" id="{64D4BE71-3ED1-4DB6-B3E7-44F98286926E}"/>
              </a:ext>
            </a:extLst>
          </p:cNvPr>
          <p:cNvSpPr txBox="1">
            <a:spLocks/>
          </p:cNvSpPr>
          <p:nvPr/>
        </p:nvSpPr>
        <p:spPr>
          <a:xfrm>
            <a:off x="4198977" y="2199"/>
            <a:ext cx="3794047" cy="1133666"/>
          </a:xfrm>
          <a:prstGeom prst="rect">
            <a:avLst/>
          </a:prstGeom>
        </p:spPr>
        <p:txBody>
          <a:bodyPr vert="horz" lIns="58652" tIns="29326" rIns="58652" bIns="29326" rtlCol="0" anchor="b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66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PYTHON ET DEEP LEARNING</a:t>
            </a:r>
            <a:br>
              <a:rPr lang="fr-FR" sz="1155" dirty="0"/>
            </a:br>
            <a:r>
              <a:rPr lang="fr-FR" sz="1796" dirty="0"/>
              <a:t>CURSUS – Planification stages inters</a:t>
            </a:r>
            <a:br>
              <a:rPr lang="fr-FR" sz="1796" dirty="0"/>
            </a:br>
            <a:r>
              <a:rPr lang="fr-FR" sz="1796" b="1" dirty="0"/>
              <a:t>2021</a:t>
            </a:r>
            <a:endParaRPr lang="fr-FR" sz="1155" b="1" dirty="0"/>
          </a:p>
        </p:txBody>
      </p:sp>
    </p:spTree>
    <p:extLst>
      <p:ext uri="{BB962C8B-B14F-4D97-AF65-F5344CB8AC3E}">
        <p14:creationId xmlns:p14="http://schemas.microsoft.com/office/powerpoint/2010/main" val="37894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90446" y="1210195"/>
            <a:ext cx="5342966" cy="4437611"/>
          </a:xfrm>
        </p:spPr>
        <p:txBody>
          <a:bodyPr/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1210195"/>
            <a:ext cx="5970494" cy="13526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2752009"/>
            <a:ext cx="5970494" cy="1353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173678"/>
            <a:ext cx="3023616" cy="84734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rot="16200000">
            <a:off x="5807577" y="1695302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Meylan</a:t>
            </a: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5803986" y="3237116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Moirans</a:t>
            </a:r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5803986" y="4778929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Sophia</a:t>
            </a:r>
            <a:br>
              <a:rPr lang="fr-FR" sz="2400">
                <a:solidFill>
                  <a:srgbClr val="E6A501"/>
                </a:solidFill>
                <a:latin typeface="Raleway SemiBold" panose="020B0703030101060003" pitchFamily="34" charset="0"/>
              </a:rPr>
            </a:br>
            <a:r>
              <a:rPr lang="fr-FR" sz="2400">
                <a:solidFill>
                  <a:srgbClr val="E6A501"/>
                </a:solidFill>
                <a:latin typeface="Raleway SemiBold" panose="020B0703030101060003" pitchFamily="34" charset="0"/>
              </a:rPr>
              <a:t>Antipolis</a:t>
            </a:r>
            <a:endParaRPr lang="fr-FR" sz="2400" dirty="0">
              <a:solidFill>
                <a:srgbClr val="E6A50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D68646-DEE7-47F8-9150-DEF8B172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" y="4293645"/>
            <a:ext cx="5970495" cy="13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L'intelligence artificielle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0537" y="1226345"/>
            <a:ext cx="5872176" cy="5040560"/>
          </a:xfrm>
        </p:spPr>
        <p:txBody>
          <a:bodyPr/>
          <a:lstStyle/>
          <a:p>
            <a:r>
              <a:rPr lang="fr-FR" dirty="0"/>
              <a:t>l'IA est l'ensemble des théories et des techniques mises en œuvre en vue de réaliser des machines capables de simuler l'intelligence </a:t>
            </a:r>
          </a:p>
        </p:txBody>
      </p:sp>
      <p:pic>
        <p:nvPicPr>
          <p:cNvPr id="3074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13" y="1403899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2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sont trop complexes pour être résolus par un algorithme</a:t>
            </a:r>
          </a:p>
          <a:p>
            <a:pPr lvl="1"/>
            <a:r>
              <a:rPr lang="fr-FR" dirty="0"/>
              <a:t>Comment reconnaitre un visage ?</a:t>
            </a:r>
          </a:p>
          <a:p>
            <a:pPr lvl="1"/>
            <a:r>
              <a:rPr lang="fr-FR" dirty="0"/>
              <a:t>Comment conduire une voiture ?</a:t>
            </a:r>
          </a:p>
          <a:p>
            <a:pPr lvl="1"/>
            <a:r>
              <a:rPr lang="fr-FR" dirty="0"/>
              <a:t>Est-ce la même personne ?</a:t>
            </a:r>
          </a:p>
          <a:p>
            <a:pPr lvl="1"/>
            <a:r>
              <a:rPr lang="fr-FR" dirty="0"/>
              <a:t>Les mesures anthropométriques ne suffisent pas</a:t>
            </a:r>
          </a:p>
        </p:txBody>
      </p:sp>
      <p:pic>
        <p:nvPicPr>
          <p:cNvPr id="1026" name="Picture 2" descr="RÃ©sultat de recherche d'images pour &quot;ia reconnaissance visage katy perr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56" y="2323904"/>
            <a:ext cx="3584552" cy="23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deep learning  visage katy perry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956" y="2351543"/>
            <a:ext cx="1821722" cy="23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72" y="4602222"/>
            <a:ext cx="3751511" cy="22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– DL 7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" y="-489948"/>
            <a:ext cx="12102626" cy="76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5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pic>
        <p:nvPicPr>
          <p:cNvPr id="4" name="Picture 2" descr="https://thinkr.fr/wp-content/uploads/machine-learning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2487"/>
            <a:ext cx="12198604" cy="60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6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77050"/>
            <a:ext cx="10515600" cy="4351338"/>
          </a:xfrm>
        </p:spPr>
        <p:txBody>
          <a:bodyPr/>
          <a:lstStyle/>
          <a:p>
            <a:r>
              <a:rPr lang="fr-FR" dirty="0"/>
              <a:t>En Machine Learning, l'objectif est de trouver un modèle mathématique du phénomène à l'origine des données par apprentissage</a:t>
            </a:r>
          </a:p>
        </p:txBody>
      </p:sp>
      <p:pic>
        <p:nvPicPr>
          <p:cNvPr id="1026" name="Picture 2" descr="Machine learning en E-commerce : une expérience client optimale - Arkheus">
            <a:extLst>
              <a:ext uri="{FF2B5EF4-FFF2-40B4-BE49-F238E27FC236}">
                <a16:creationId xmlns:a16="http://schemas.microsoft.com/office/drawing/2014/main" id="{AB55968D-DE43-4613-BCDF-B4584C36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72" y="2734309"/>
            <a:ext cx="4687456" cy="33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2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6876495" cy="4351338"/>
          </a:xfrm>
        </p:spPr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695" y="1912523"/>
            <a:ext cx="4180941" cy="30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9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>
          <a:defRPr dirty="0" smtClean="0">
            <a:latin typeface="Raleway" panose="020B05030301010600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DD6D8D88B264680B8F3E5BA02CD5D" ma:contentTypeVersion="8" ma:contentTypeDescription="Crée un document." ma:contentTypeScope="" ma:versionID="606f79935ab92c26b6dbd99f52122bd6">
  <xsd:schema xmlns:xsd="http://www.w3.org/2001/XMLSchema" xmlns:xs="http://www.w3.org/2001/XMLSchema" xmlns:p="http://schemas.microsoft.com/office/2006/metadata/properties" xmlns:ns2="c7a0e409-2049-407a-ad33-495c6c6cbc05" targetNamespace="http://schemas.microsoft.com/office/2006/metadata/properties" ma:root="true" ma:fieldsID="d79b9709e7834e6975be5fb985c2f312" ns2:_="">
    <xsd:import namespace="c7a0e409-2049-407a-ad33-495c6c6cbc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0e409-2049-407a-ad33-495c6c6cb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A0F703-E52E-44F7-907B-8D1C7AD28A89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ddcee8f-325d-4036-b357-4bd742f1ae9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4017a6a-25bf-4a27-b166-2b883f84489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B0FA1E0-026F-40A8-B711-9ADF540A81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D65D3D-0917-444F-A7E3-AECEF70904C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Office PowerPoint</Application>
  <PresentationFormat>Grand écran</PresentationFormat>
  <Paragraphs>186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Raleway</vt:lpstr>
      <vt:lpstr>Raleway SemiBold</vt:lpstr>
      <vt:lpstr>Arial</vt:lpstr>
      <vt:lpstr>Calibri</vt:lpstr>
      <vt:lpstr>Thème Office</vt:lpstr>
      <vt:lpstr>Présentation PowerPoint</vt:lpstr>
      <vt:lpstr>Présenté par</vt:lpstr>
      <vt:lpstr>Présentation PowerPoint</vt:lpstr>
      <vt:lpstr>L'intelligence artificielle</vt:lpstr>
      <vt:lpstr>Difficultés</vt:lpstr>
      <vt:lpstr>IA - ML – DL 7</vt:lpstr>
      <vt:lpstr>Machine Learning</vt:lpstr>
      <vt:lpstr>But</vt:lpstr>
      <vt:lpstr>Exemple simple</vt:lpstr>
      <vt:lpstr>Régression linéaire </vt:lpstr>
      <vt:lpstr>Classification</vt:lpstr>
      <vt:lpstr>Deep Learning </vt:lpstr>
      <vt:lpstr>Neurone</vt:lpstr>
      <vt:lpstr>Présentation PowerPoint</vt:lpstr>
      <vt:lpstr>ML vs DL</vt:lpstr>
      <vt:lpstr>Cancer du sein</vt:lpstr>
      <vt:lpstr>ML vs DL</vt:lpstr>
      <vt:lpstr>Apprentissage supervisé</vt:lpstr>
      <vt:lpstr>Machine Learning vs Programmation</vt:lpstr>
      <vt:lpstr>Apprentissage</vt:lpstr>
      <vt:lpstr>Prédiction</vt:lpstr>
      <vt:lpstr>Apprentissage non supervisé ou semi-supervisé</vt:lpstr>
      <vt:lpstr>Les langages et Frameworks</vt:lpstr>
      <vt:lpstr>Les Frameworks ML et DL en 2019</vt:lpstr>
      <vt:lpstr>Présentation PowerPoint</vt:lpstr>
      <vt:lpstr>Les enjeux 1/3</vt:lpstr>
      <vt:lpstr>Les nouvelles sources de données</vt:lpstr>
      <vt:lpstr>Les enjeux 2/3</vt:lpstr>
      <vt:lpstr>Les enjeux 3/3</vt:lpstr>
      <vt:lpstr>Nos formations informatiques</vt:lpstr>
      <vt:lpstr>Domaines de formation</vt:lpstr>
      <vt:lpstr>Présentation PowerPoint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chez ATP Formation Organisation de la journée.</dc:title>
  <dc:creator>Utilisateur</dc:creator>
  <cp:lastModifiedBy>Christelle GOURIOU</cp:lastModifiedBy>
  <cp:revision>344</cp:revision>
  <dcterms:created xsi:type="dcterms:W3CDTF">2020-01-09T08:43:50Z</dcterms:created>
  <dcterms:modified xsi:type="dcterms:W3CDTF">2020-11-17T16:13:41Z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0x010100841DD6D8D88B264680B8F3E5BA02CD5D</vt:lpwstr>
  </property>
</Properties>
</file>